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3"/>
  </p:notesMasterIdLst>
  <p:sldIdLst>
    <p:sldId id="256" r:id="rId2"/>
    <p:sldId id="257" r:id="rId3"/>
    <p:sldId id="278" r:id="rId4"/>
    <p:sldId id="258" r:id="rId5"/>
    <p:sldId id="259" r:id="rId6"/>
    <p:sldId id="260" r:id="rId7"/>
    <p:sldId id="261" r:id="rId8"/>
    <p:sldId id="262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63" r:id="rId20"/>
    <p:sldId id="274" r:id="rId21"/>
    <p:sldId id="280" r:id="rId22"/>
    <p:sldId id="281" r:id="rId23"/>
    <p:sldId id="282" r:id="rId24"/>
    <p:sldId id="283" r:id="rId25"/>
    <p:sldId id="284" r:id="rId26"/>
    <p:sldId id="285" r:id="rId27"/>
    <p:sldId id="286" r:id="rId28"/>
    <p:sldId id="288" r:id="rId29"/>
    <p:sldId id="287" r:id="rId30"/>
    <p:sldId id="289" r:id="rId31"/>
    <p:sldId id="290" r:id="rId32"/>
    <p:sldId id="291" r:id="rId33"/>
    <p:sldId id="292" r:id="rId34"/>
    <p:sldId id="293" r:id="rId35"/>
    <p:sldId id="294" r:id="rId36"/>
    <p:sldId id="295" r:id="rId37"/>
    <p:sldId id="296" r:id="rId38"/>
    <p:sldId id="297" r:id="rId39"/>
    <p:sldId id="298" r:id="rId40"/>
    <p:sldId id="299" r:id="rId41"/>
    <p:sldId id="300" r:id="rId42"/>
    <p:sldId id="301" r:id="rId43"/>
    <p:sldId id="302" r:id="rId44"/>
    <p:sldId id="303" r:id="rId45"/>
    <p:sldId id="304" r:id="rId46"/>
    <p:sldId id="305" r:id="rId47"/>
    <p:sldId id="306" r:id="rId48"/>
    <p:sldId id="307" r:id="rId49"/>
    <p:sldId id="308" r:id="rId50"/>
    <p:sldId id="309" r:id="rId51"/>
    <p:sldId id="310" r:id="rId5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912"/>
    <p:restoredTop sz="94643"/>
  </p:normalViewPr>
  <p:slideViewPr>
    <p:cSldViewPr snapToGrid="0" snapToObjects="1">
      <p:cViewPr varScale="1">
        <p:scale>
          <a:sx n="155" d="100"/>
          <a:sy n="155" d="100"/>
        </p:scale>
        <p:origin x="200" y="3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EE3341-CA07-9540-9B75-2F6225BB1A58}" type="datetimeFigureOut">
              <a:rPr lang="en-US" smtClean="0"/>
              <a:t>3/31/21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812FDF-714F-3F42-BCCE-8F29528D1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1732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812FDF-714F-3F42-BCCE-8F29528D1D5F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9799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B1482-859C-AF42-8565-393F325CDF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4AF0F9-7AB7-0648-84DD-C295FCC1A9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48178C-BABC-9444-80DA-2D55717E52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34D1D-5F46-564B-89D7-2BAA0887CFC8}" type="datetimeFigureOut">
              <a:rPr lang="en-US" smtClean="0"/>
              <a:t>3/31/21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56C560-1764-3B4E-90DB-065958305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0565AF-D818-0746-AF70-362203C1E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54E808-A5E9-074E-AA9B-92EAC0C96F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2726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EE9B32-AC3F-AE49-A728-8DC84128F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255099-50B8-D84B-8096-1DA32BF36A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E30B27-BFFF-0642-B840-1306A7141C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34D1D-5F46-564B-89D7-2BAA0887CFC8}" type="datetimeFigureOut">
              <a:rPr lang="en-US" smtClean="0"/>
              <a:t>3/31/21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55817F-5DAC-7344-A47B-3D1FB367A7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0C6BB-0CEC-C84D-8ECF-FFE7EB07C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54E808-A5E9-074E-AA9B-92EAC0C96F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072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BD28DDA-AAB6-1048-ACEB-3F4F26F975E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D37459-A71F-5246-B796-4742A60C3C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BC19F2-9481-F442-B316-F3EBC5A363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34D1D-5F46-564B-89D7-2BAA0887CFC8}" type="datetimeFigureOut">
              <a:rPr lang="en-US" smtClean="0"/>
              <a:t>3/31/21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E02989-77EE-E842-A6E5-812A185F46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976537-638A-2A46-87BE-4A143C316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54E808-A5E9-074E-AA9B-92EAC0C96F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5464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CCDB6-5B5B-8242-8FF6-E1A93E20EF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EE2D71-41A9-DB42-83AD-74806675C2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FAA834-E4AF-1A4E-BE2B-DE5F54254A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34D1D-5F46-564B-89D7-2BAA0887CFC8}" type="datetimeFigureOut">
              <a:rPr lang="en-US" smtClean="0"/>
              <a:t>3/31/21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666245-CBF3-6F46-B170-5020CE5505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DD46A4-8BF4-E549-B9BB-D6759BBDFD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54E808-A5E9-074E-AA9B-92EAC0C96F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7302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FA1CE-E528-C644-B6B8-5474B41DA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80D77B-B8FC-A94D-B6AB-3B59163C4E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BD33B6-6B37-0440-BB76-4B44DBF2AD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34D1D-5F46-564B-89D7-2BAA0887CFC8}" type="datetimeFigureOut">
              <a:rPr lang="en-US" smtClean="0"/>
              <a:t>3/31/21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9F5E94-71C1-6845-B165-B75E6B3E67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48FF82-3E23-334F-AFA2-CF9C3FBA31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54E808-A5E9-074E-AA9B-92EAC0C96F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0151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BD191C-D079-E34E-971D-AC98789C8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5BB1B0-CA71-D748-AC14-200B9DF373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7074CB-5B6D-574A-BCF7-A6348B61AE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3AFF7A-022E-8D42-BCBE-7652DFC580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34D1D-5F46-564B-89D7-2BAA0887CFC8}" type="datetimeFigureOut">
              <a:rPr lang="en-US" smtClean="0"/>
              <a:t>3/31/21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2D854E-4255-CF45-84DB-605E2496BD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13C062-9823-984F-BDCA-16A7A6CCC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54E808-A5E9-074E-AA9B-92EAC0C96F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8134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C2B8E0-199E-E641-86D1-67FEC3499A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EF3395-EC75-7C45-86BC-213F578FCA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2D2B45-C71F-344D-9DD9-A652E1B4C2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7E38452-E954-2441-8DF2-B1195CCD863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660C349-046A-2F47-9D84-0861FB1B7DA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472B0DF-8CDF-A847-B1AC-E8B0D43521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34D1D-5F46-564B-89D7-2BAA0887CFC8}" type="datetimeFigureOut">
              <a:rPr lang="en-US" smtClean="0"/>
              <a:t>3/31/21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AF43987-85ED-A84E-8987-BD86888E37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4F29EF-0C96-884D-99AE-957D2DD55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54E808-A5E9-074E-AA9B-92EAC0C96F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2725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4C85A-C8A9-6046-8E19-0A0331406D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5EE5533-C9B5-374C-86D0-5621D6969E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34D1D-5F46-564B-89D7-2BAA0887CFC8}" type="datetimeFigureOut">
              <a:rPr lang="en-US" smtClean="0"/>
              <a:t>3/31/21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17D114-3ABA-8B40-8332-EDD10DBED2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9CAD82-0419-E447-B04F-288AE6975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54E808-A5E9-074E-AA9B-92EAC0C96F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6751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EEE7240-E972-A541-8DF6-8C7748670E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34D1D-5F46-564B-89D7-2BAA0887CFC8}" type="datetimeFigureOut">
              <a:rPr lang="en-US" smtClean="0"/>
              <a:t>3/31/21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BCCDFCF-641D-5B44-8FB5-A464F8373D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FB4D0A-64D2-FA4A-B889-DEAEAA62A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54E808-A5E9-074E-AA9B-92EAC0C96F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5879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C20D1-5C5E-A140-AE4C-CF24BB8BC4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C78DE9-725D-BA46-B6AF-CDC861A884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9DA269-0492-E44E-9308-EBBF7FAC75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6F6826-34F9-F542-BD15-286C806516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34D1D-5F46-564B-89D7-2BAA0887CFC8}" type="datetimeFigureOut">
              <a:rPr lang="en-US" smtClean="0"/>
              <a:t>3/31/21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A3AAFA-7060-184E-8DC3-EE1EE04317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6EC00C-A959-A347-8E7A-F49E32A50B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54E808-A5E9-074E-AA9B-92EAC0C96F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8967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B01F4-D9F2-384D-8A82-8D110AAE0E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5B15E85-9E9D-F841-943B-2BA4A3464BA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EB3C15-0111-544F-A719-49B01464C0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6CBF70-CBA3-C44C-8427-933C555F12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34D1D-5F46-564B-89D7-2BAA0887CFC8}" type="datetimeFigureOut">
              <a:rPr lang="en-US" smtClean="0"/>
              <a:t>3/31/21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7A93C3-397B-AA44-BEF5-42EE64E075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B3389D-508A-1A4C-8EC1-8528DB29A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54E808-A5E9-074E-AA9B-92EAC0C96F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2977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2EE4526-881D-CF4B-9741-2D98E0089B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208F37-A9C8-8F45-924C-0C76C2475F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DA1ABB-EAA9-6C41-80FC-868258D0C9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134D1D-5F46-564B-89D7-2BAA0887CFC8}" type="datetimeFigureOut">
              <a:rPr lang="en-US" smtClean="0"/>
              <a:t>3/31/21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F13659-5CD5-EF46-91D4-E5246273E6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8F1B42-ADB7-C748-A5AF-E93D753DDE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54E808-A5E9-074E-AA9B-92EAC0C96F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307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archive.linux.duke.edu/cran/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rancoisbirgand/BAE204-Qlab" TargetMode="External"/><Relationship Id="rId2" Type="http://schemas.openxmlformats.org/officeDocument/2006/relationships/hyperlink" Target="https://github.com/francoisbirgand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tif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3AC844-DE8B-7D4E-937B-BDE3EBC65C7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Introduction to variability of flows and concentrations in watersheds using R markdown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9C00F3-BB0F-4649-919A-F7A883DC6D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93324"/>
            <a:ext cx="9144000" cy="864476"/>
          </a:xfrm>
        </p:spPr>
        <p:txBody>
          <a:bodyPr>
            <a:normAutofit/>
          </a:bodyPr>
          <a:lstStyle/>
          <a:p>
            <a:r>
              <a:rPr lang="en-US" dirty="0"/>
              <a:t>BAE204, 26 March 2020</a:t>
            </a:r>
          </a:p>
        </p:txBody>
      </p:sp>
    </p:spTree>
    <p:extLst>
      <p:ext uri="{BB962C8B-B14F-4D97-AF65-F5344CB8AC3E}">
        <p14:creationId xmlns:p14="http://schemas.microsoft.com/office/powerpoint/2010/main" val="34517803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C2E44EF-09C7-A248-AFD1-932156BC35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700" y="400050"/>
            <a:ext cx="10642600" cy="605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2437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A1894C8-7F89-444D-90DD-1B96AD0726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759"/>
            <a:ext cx="12192000" cy="6652481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58675E2-FAC8-DC49-BD4F-B57866CC5487}"/>
              </a:ext>
            </a:extLst>
          </p:cNvPr>
          <p:cNvSpPr/>
          <p:nvPr/>
        </p:nvSpPr>
        <p:spPr>
          <a:xfrm>
            <a:off x="-157655" y="5559972"/>
            <a:ext cx="557048" cy="142940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23285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A1894C8-7F89-444D-90DD-1B96AD0726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2790"/>
          <a:stretch/>
        </p:blipFill>
        <p:spPr>
          <a:xfrm>
            <a:off x="0" y="102760"/>
            <a:ext cx="12192000" cy="18101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383951D-B1A4-4C43-BEF3-F9D8ABE8BE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4274"/>
          <a:stretch/>
        </p:blipFill>
        <p:spPr>
          <a:xfrm>
            <a:off x="399393" y="2211990"/>
            <a:ext cx="10655300" cy="3043182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58675E2-FAC8-DC49-BD4F-B57866CC5487}"/>
              </a:ext>
            </a:extLst>
          </p:cNvPr>
          <p:cNvSpPr/>
          <p:nvPr/>
        </p:nvSpPr>
        <p:spPr>
          <a:xfrm>
            <a:off x="231228" y="1912884"/>
            <a:ext cx="557048" cy="142940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1819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A1894C8-7F89-444D-90DD-1B96AD0726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2790"/>
          <a:stretch/>
        </p:blipFill>
        <p:spPr>
          <a:xfrm>
            <a:off x="0" y="102760"/>
            <a:ext cx="12192000" cy="1810124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58675E2-FAC8-DC49-BD4F-B57866CC5487}"/>
              </a:ext>
            </a:extLst>
          </p:cNvPr>
          <p:cNvSpPr/>
          <p:nvPr/>
        </p:nvSpPr>
        <p:spPr>
          <a:xfrm>
            <a:off x="-157655" y="5559972"/>
            <a:ext cx="557048" cy="142940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848340-3EFE-3B43-9C34-7902A113B1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442"/>
          <a:stretch/>
        </p:blipFill>
        <p:spPr>
          <a:xfrm>
            <a:off x="419100" y="2007476"/>
            <a:ext cx="11353800" cy="3778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3778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20C8418-EC04-DB44-B21F-FE6BAFB491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469" y="0"/>
            <a:ext cx="106090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8302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15233EE-B762-3149-BA02-A8A056B2B1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856" y="0"/>
            <a:ext cx="100802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6258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767728-3996-4644-B457-BDCBC8BDC7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" y="635000"/>
            <a:ext cx="11963400" cy="55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1038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7B90D07-32E0-0145-ACFB-54C3902A9D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941" y="0"/>
            <a:ext cx="108921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9167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CEF4F97-7969-294E-8423-0B8ECD6042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7450" y="1524000"/>
            <a:ext cx="72771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0618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53C96-1DFA-D84A-901E-61595C2389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basic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338D23-616C-7943-B79A-70656DA353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YAML header</a:t>
            </a:r>
          </a:p>
          <a:p>
            <a:pPr lvl="1"/>
            <a:r>
              <a:rPr lang="en-US" dirty="0"/>
              <a:t>Defines settings for the document</a:t>
            </a:r>
          </a:p>
          <a:p>
            <a:pPr lvl="1"/>
            <a:endParaRPr lang="en-US" dirty="0"/>
          </a:p>
          <a:p>
            <a:r>
              <a:rPr lang="en-US" dirty="0"/>
              <a:t>Text</a:t>
            </a:r>
          </a:p>
          <a:p>
            <a:pPr lvl="1"/>
            <a:r>
              <a:rPr lang="en-US" dirty="0"/>
              <a:t>Headings, alteration, cross-references, etc.</a:t>
            </a:r>
          </a:p>
          <a:p>
            <a:pPr lvl="1"/>
            <a:endParaRPr lang="en-US" dirty="0"/>
          </a:p>
          <a:p>
            <a:r>
              <a:rPr lang="en-US" dirty="0"/>
              <a:t>Code chunks</a:t>
            </a:r>
          </a:p>
          <a:p>
            <a:pPr lvl="1"/>
            <a:r>
              <a:rPr lang="en-US" dirty="0"/>
              <a:t>Interprets codes in R, python, C, and </a:t>
            </a:r>
            <a:r>
              <a:rPr lang="en-US" dirty="0" err="1"/>
              <a:t>fortran</a:t>
            </a:r>
            <a:endParaRPr lang="en-US" dirty="0"/>
          </a:p>
          <a:p>
            <a:pPr lvl="1"/>
            <a:endParaRPr lang="en-US" dirty="0"/>
          </a:p>
          <a:p>
            <a:r>
              <a:rPr lang="en-US" i="1" dirty="0" err="1"/>
              <a:t>Rmarkdown</a:t>
            </a:r>
            <a:r>
              <a:rPr lang="en-US" i="1" dirty="0"/>
              <a:t>, </a:t>
            </a:r>
            <a:r>
              <a:rPr lang="en-US" i="1" dirty="0" err="1"/>
              <a:t>Bookdown</a:t>
            </a:r>
            <a:r>
              <a:rPr lang="en-US" i="1" dirty="0"/>
              <a:t>, </a:t>
            </a:r>
            <a:r>
              <a:rPr lang="en-US" dirty="0"/>
              <a:t>and</a:t>
            </a:r>
            <a:r>
              <a:rPr lang="en-US" i="1" dirty="0"/>
              <a:t> </a:t>
            </a:r>
            <a:r>
              <a:rPr lang="en-US" i="1" dirty="0" err="1"/>
              <a:t>blogdown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KNIT</a:t>
            </a:r>
            <a:r>
              <a:rPr lang="en-US" dirty="0"/>
              <a:t> all pieces together in homogeneous output</a:t>
            </a:r>
          </a:p>
        </p:txBody>
      </p:sp>
    </p:spTree>
    <p:extLst>
      <p:ext uri="{BB962C8B-B14F-4D97-AF65-F5344CB8AC3E}">
        <p14:creationId xmlns:p14="http://schemas.microsoft.com/office/powerpoint/2010/main" val="1393456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F32EB3-D426-5E49-B1F3-5EFC0F0E7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Download 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5EB29D-6A84-6648-9E43-513D3A03D1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Google:  ‘R project’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hlinkClick r:id="rId2"/>
              </a:rPr>
              <a:t>http://archive.linux.duke.edu/cran/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78487F-0D72-7540-9D5D-98559CDEDC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413370"/>
            <a:ext cx="8583930" cy="212942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75264B5B-7F18-D24A-A9DE-3B970E5EB5AC}"/>
              </a:ext>
            </a:extLst>
          </p:cNvPr>
          <p:cNvSpPr/>
          <p:nvPr/>
        </p:nvSpPr>
        <p:spPr>
          <a:xfrm>
            <a:off x="8412480" y="3901440"/>
            <a:ext cx="1168400" cy="64135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43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1EE388-5C37-6842-9FF3-CA82FF7D10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Rmarkdown</a:t>
            </a:r>
            <a:r>
              <a:rPr lang="en-US" dirty="0"/>
              <a:t> starter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E93A72-7B5D-CB4A-9ADA-A95ADB426E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 to </a:t>
            </a:r>
            <a:r>
              <a:rPr lang="en-US" dirty="0">
                <a:hlinkClick r:id="rId2"/>
              </a:rPr>
              <a:t>https://github.com/francoisbirgand</a:t>
            </a:r>
            <a:endParaRPr lang="en-US" dirty="0"/>
          </a:p>
          <a:p>
            <a:r>
              <a:rPr lang="en-US" dirty="0"/>
              <a:t>Go to repositories</a:t>
            </a:r>
          </a:p>
          <a:p>
            <a:r>
              <a:rPr lang="en-US" dirty="0"/>
              <a:t>Choose </a:t>
            </a:r>
            <a:r>
              <a:rPr lang="en-US" dirty="0">
                <a:hlinkClick r:id="rId3"/>
              </a:rPr>
              <a:t>BAE204-Qlab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 (</a:t>
            </a:r>
            <a:r>
              <a:rPr lang="en-US" dirty="0">
                <a:hlinkClick r:id="rId3"/>
              </a:rPr>
              <a:t>https://github.com/francoisbirgand/BAE204-Qlab</a:t>
            </a:r>
            <a:r>
              <a:rPr lang="en-US" dirty="0"/>
              <a:t>)</a:t>
            </a:r>
          </a:p>
          <a:p>
            <a:r>
              <a:rPr lang="en-US" dirty="0"/>
              <a:t>Download ZIP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76831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6B7EE586-20C7-C74F-A4A3-AFC49AD63F3C}"/>
              </a:ext>
            </a:extLst>
          </p:cNvPr>
          <p:cNvGrpSpPr/>
          <p:nvPr/>
        </p:nvGrpSpPr>
        <p:grpSpPr>
          <a:xfrm>
            <a:off x="877570" y="1325881"/>
            <a:ext cx="10375900" cy="3911600"/>
            <a:chOff x="1405890" y="2159001"/>
            <a:chExt cx="10375900" cy="39116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2797B94-B60A-8043-9511-61749EFC014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05890" y="2159001"/>
              <a:ext cx="10375900" cy="3911600"/>
            </a:xfrm>
            <a:prstGeom prst="rect">
              <a:avLst/>
            </a:prstGeom>
          </p:spPr>
        </p:pic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C773D5E4-B358-AA48-A9B6-608B785782C8}"/>
                </a:ext>
              </a:extLst>
            </p:cNvPr>
            <p:cNvSpPr/>
            <p:nvPr/>
          </p:nvSpPr>
          <p:spPr>
            <a:xfrm>
              <a:off x="4572000" y="2228850"/>
              <a:ext cx="1500188" cy="500063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9B0BC8C0-EF74-9749-AC01-D5FCDB493F39}"/>
                </a:ext>
              </a:extLst>
            </p:cNvPr>
            <p:cNvSpPr/>
            <p:nvPr/>
          </p:nvSpPr>
          <p:spPr>
            <a:xfrm>
              <a:off x="3426618" y="3429793"/>
              <a:ext cx="2290763" cy="685008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563487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8C0B5A5-43F3-D442-A75E-E102C4D452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09040" y="2147310"/>
            <a:ext cx="10394474" cy="3531654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0D652EA-F410-5042-B5FA-05FBA4661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3BF70D2-7BF4-EE44-814B-CA0EBBE2008D}"/>
              </a:ext>
            </a:extLst>
          </p:cNvPr>
          <p:cNvSpPr/>
          <p:nvPr/>
        </p:nvSpPr>
        <p:spPr>
          <a:xfrm>
            <a:off x="9241631" y="4144168"/>
            <a:ext cx="2290763" cy="68500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5425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12643A8-A506-B245-A3BC-32D1E3189E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1568" y="1595120"/>
            <a:ext cx="10349812" cy="4565174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1C94D3F-196C-D44A-AA80-9916178E8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D79D071-1F6D-E247-BACC-43D976B29A38}"/>
              </a:ext>
            </a:extLst>
          </p:cNvPr>
          <p:cNvSpPr/>
          <p:nvPr/>
        </p:nvSpPr>
        <p:spPr>
          <a:xfrm>
            <a:off x="8584406" y="5230018"/>
            <a:ext cx="2290763" cy="68500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0643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0CC41B-F7A4-0543-A425-15B97F1527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0213"/>
            <a:ext cx="10515600" cy="4476750"/>
          </a:xfrm>
        </p:spPr>
        <p:txBody>
          <a:bodyPr/>
          <a:lstStyle/>
          <a:p>
            <a:r>
              <a:rPr lang="en-US" dirty="0"/>
              <a:t>Unzip the file into a directory of your choice</a:t>
            </a:r>
          </a:p>
          <a:p>
            <a:r>
              <a:rPr lang="en-US" dirty="0"/>
              <a:t>In that directory, open the </a:t>
            </a:r>
            <a:r>
              <a:rPr lang="en-US" i="1" dirty="0" err="1">
                <a:solidFill>
                  <a:schemeClr val="accent1"/>
                </a:solidFill>
              </a:rPr>
              <a:t>QClab.Rproj</a:t>
            </a:r>
            <a:r>
              <a:rPr lang="en-US" i="1" dirty="0">
                <a:solidFill>
                  <a:schemeClr val="accent1"/>
                </a:solidFill>
              </a:rPr>
              <a:t> </a:t>
            </a:r>
            <a:r>
              <a:rPr lang="en-US" dirty="0"/>
              <a:t>file</a:t>
            </a:r>
          </a:p>
          <a:p>
            <a:r>
              <a:rPr lang="en-US" dirty="0"/>
              <a:t>Normally, your screen should look like on the next slide</a:t>
            </a:r>
          </a:p>
        </p:txBody>
      </p:sp>
    </p:spTree>
    <p:extLst>
      <p:ext uri="{BB962C8B-B14F-4D97-AF65-F5344CB8AC3E}">
        <p14:creationId xmlns:p14="http://schemas.microsoft.com/office/powerpoint/2010/main" val="4279511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E7182AE-6E3E-E840-8D38-9CD9544859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500" y="0"/>
            <a:ext cx="11529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3447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CC9058-102E-0843-A5A4-476F20370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Downloading all necessary packages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FFA5C4-B54D-7742-8E8C-CA48D23B6E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In the right bottom window, you can see all the files in your working directory. </a:t>
            </a:r>
          </a:p>
          <a:p>
            <a:r>
              <a:rPr lang="en-US" dirty="0"/>
              <a:t>You can see several types of files:</a:t>
            </a:r>
          </a:p>
          <a:p>
            <a:pPr lvl="1"/>
            <a:r>
              <a:rPr lang="en-US" dirty="0"/>
              <a:t>*.</a:t>
            </a:r>
            <a:r>
              <a:rPr lang="en-US" dirty="0" err="1"/>
              <a:t>Rmd</a:t>
            </a:r>
            <a:r>
              <a:rPr lang="en-US" dirty="0"/>
              <a:t>: </a:t>
            </a:r>
            <a:r>
              <a:rPr lang="en-US" dirty="0" err="1"/>
              <a:t>Rmarkdown</a:t>
            </a:r>
            <a:r>
              <a:rPr lang="en-US" dirty="0"/>
              <a:t> files, where all your code and text are stored</a:t>
            </a:r>
          </a:p>
          <a:p>
            <a:pPr lvl="1"/>
            <a:r>
              <a:rPr lang="en-US" dirty="0"/>
              <a:t>*.</a:t>
            </a:r>
            <a:r>
              <a:rPr lang="en-US" dirty="0" err="1"/>
              <a:t>yml</a:t>
            </a:r>
            <a:r>
              <a:rPr lang="en-US" dirty="0"/>
              <a:t>: files that define the settings for the book and for the output</a:t>
            </a:r>
          </a:p>
          <a:p>
            <a:pPr lvl="1"/>
            <a:r>
              <a:rPr lang="en-US" dirty="0"/>
              <a:t>*.csv: files where I have data to draw tables</a:t>
            </a:r>
          </a:p>
          <a:p>
            <a:pPr lvl="1"/>
            <a:r>
              <a:rPr lang="en-US" dirty="0"/>
              <a:t>*.bib: files in which the info for cited references is stored</a:t>
            </a:r>
          </a:p>
          <a:p>
            <a:pPr lvl="1"/>
            <a:r>
              <a:rPr lang="en-US" dirty="0"/>
              <a:t>.</a:t>
            </a:r>
            <a:r>
              <a:rPr lang="en-US" dirty="0" err="1"/>
              <a:t>gitignore</a:t>
            </a:r>
            <a:r>
              <a:rPr lang="en-US" dirty="0"/>
              <a:t>: a file in which info of all the files and file types you do NOT want uploaded on </a:t>
            </a:r>
            <a:r>
              <a:rPr lang="en-US" dirty="0" err="1"/>
              <a:t>Github</a:t>
            </a:r>
            <a:r>
              <a:rPr lang="en-US" dirty="0"/>
              <a:t> are stored</a:t>
            </a:r>
          </a:p>
          <a:p>
            <a:pPr lvl="1"/>
            <a:r>
              <a:rPr lang="en-US" dirty="0"/>
              <a:t>*.</a:t>
            </a:r>
            <a:r>
              <a:rPr lang="en-US" dirty="0" err="1"/>
              <a:t>css</a:t>
            </a:r>
            <a:r>
              <a:rPr lang="en-US" dirty="0"/>
              <a:t>: files that define the html output formats</a:t>
            </a:r>
          </a:p>
          <a:p>
            <a:pPr lvl="1"/>
            <a:r>
              <a:rPr lang="en-US" dirty="0"/>
              <a:t>pictures directory: a directory where all the pictures are stored</a:t>
            </a:r>
          </a:p>
          <a:p>
            <a:pPr lvl="1"/>
            <a:r>
              <a:rPr lang="en-US" dirty="0"/>
              <a:t>docs directory: a directory where the all the rendered files are stored and ready for upload in </a:t>
            </a:r>
            <a:r>
              <a:rPr lang="en-US" dirty="0" err="1"/>
              <a:t>Github</a:t>
            </a:r>
            <a:endParaRPr lang="en-US" dirty="0"/>
          </a:p>
          <a:p>
            <a:pPr lvl="1"/>
            <a:r>
              <a:rPr lang="en-US" dirty="0"/>
              <a:t>*.R script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07550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38019-B981-9F40-9867-C37109B48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Downloading all necessary packages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BA66C5-2E3C-1648-925C-8EE145227E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Find in that window the </a:t>
            </a:r>
            <a:r>
              <a:rPr lang="en-US" dirty="0" err="1"/>
              <a:t>StarterCode.R</a:t>
            </a:r>
            <a:r>
              <a:rPr lang="en-US" dirty="0"/>
              <a:t> code, click on it</a:t>
            </a:r>
          </a:p>
          <a:p>
            <a:r>
              <a:rPr lang="en-US" dirty="0"/>
              <a:t>The left panel on the general view is now separated with a console at the bottom, and the file you just opened is at the top</a:t>
            </a:r>
          </a:p>
          <a:p>
            <a:r>
              <a:rPr lang="en-US" dirty="0"/>
              <a:t>Select all the text and click run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3DE35E-EAA6-CF47-90F6-AD6CFB3F44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001294"/>
            <a:ext cx="9652000" cy="2607556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6FE5BB46-7A50-C546-8D19-60ACE697F0EB}"/>
              </a:ext>
            </a:extLst>
          </p:cNvPr>
          <p:cNvSpPr/>
          <p:nvPr/>
        </p:nvSpPr>
        <p:spPr>
          <a:xfrm>
            <a:off x="7757318" y="4171951"/>
            <a:ext cx="1072357" cy="51435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6456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A6CA57-239F-4840-81B3-79B593194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1880" y="2498725"/>
            <a:ext cx="10515600" cy="1325563"/>
          </a:xfrm>
        </p:spPr>
        <p:txBody>
          <a:bodyPr/>
          <a:lstStyle/>
          <a:p>
            <a:r>
              <a:rPr lang="en-US" dirty="0"/>
              <a:t>﻿Introduction to hydrographs, </a:t>
            </a:r>
            <a:r>
              <a:rPr lang="en-US" dirty="0" err="1"/>
              <a:t>chemographs</a:t>
            </a:r>
            <a:r>
              <a:rPr lang="en-US" dirty="0"/>
              <a:t>, concentrations, and loads</a:t>
            </a:r>
          </a:p>
        </p:txBody>
      </p:sp>
    </p:spTree>
    <p:extLst>
      <p:ext uri="{BB962C8B-B14F-4D97-AF65-F5344CB8AC3E}">
        <p14:creationId xmlns:p14="http://schemas.microsoft.com/office/powerpoint/2010/main" val="41608559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A6CA57-239F-4840-81B3-79B593194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﻿Hydrograph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7BF451-A6DB-FF42-B163-5AD28D4DF3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7560" y="1862102"/>
            <a:ext cx="8056880" cy="4476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2686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F32EB3-D426-5E49-B1F3-5EFC0F0E7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Download </a:t>
            </a:r>
            <a:r>
              <a:rPr lang="en-US" dirty="0" err="1"/>
              <a:t>RStudio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5EB29D-6A84-6648-9E43-513D3A03D1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Google:  ‘</a:t>
            </a:r>
            <a:r>
              <a:rPr lang="en-US" dirty="0" err="1"/>
              <a:t>rstudio</a:t>
            </a:r>
            <a:r>
              <a:rPr lang="en-US" dirty="0"/>
              <a:t> download’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175EAD1-995D-F646-8E0B-579C88ED29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2070"/>
          <a:stretch/>
        </p:blipFill>
        <p:spPr>
          <a:xfrm>
            <a:off x="6989052" y="558800"/>
            <a:ext cx="4847348" cy="398272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9114D858-7838-394A-8515-59B5326192BD}"/>
              </a:ext>
            </a:extLst>
          </p:cNvPr>
          <p:cNvSpPr/>
          <p:nvPr/>
        </p:nvSpPr>
        <p:spPr>
          <a:xfrm>
            <a:off x="7904480" y="2915920"/>
            <a:ext cx="1270000" cy="12090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5379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A6CA57-239F-4840-81B3-79B593194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﻿Hydrograph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4575547-0D54-614F-BFA4-42E37620B0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1813560"/>
            <a:ext cx="82296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0724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A84778-3CC2-604D-A80C-DE1AEA38AE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Characteristics of a hydrograph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2D64CB-AF96-5849-B0B9-0B051A421B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event is made of </a:t>
            </a:r>
          </a:p>
          <a:p>
            <a:pPr lvl="1"/>
            <a:r>
              <a:rPr lang="en-US" dirty="0"/>
              <a:t>Fast rising limb</a:t>
            </a:r>
          </a:p>
          <a:p>
            <a:pPr lvl="1"/>
            <a:r>
              <a:rPr lang="en-US" dirty="0"/>
              <a:t>Slower falling limb</a:t>
            </a:r>
          </a:p>
          <a:p>
            <a:r>
              <a:rPr lang="en-US" dirty="0"/>
              <a:t>Flow peak</a:t>
            </a:r>
          </a:p>
          <a:p>
            <a:r>
              <a:rPr lang="en-US" dirty="0"/>
              <a:t>Time of rise</a:t>
            </a:r>
          </a:p>
        </p:txBody>
      </p:sp>
    </p:spTree>
    <p:extLst>
      <p:ext uri="{BB962C8B-B14F-4D97-AF65-F5344CB8AC3E}">
        <p14:creationId xmlns:p14="http://schemas.microsoft.com/office/powerpoint/2010/main" val="4126192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03ACD-4409-3E4C-A11B-DAF792B9C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Actual hydrograph over an entire year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9F67ED-A8B5-8E46-8726-5016879A85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8004DD-2D3D-F248-9491-D06EC23AA3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4640" y="1376627"/>
            <a:ext cx="9448800" cy="5249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9610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CD986-5FE9-B944-B62C-95F4E7030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Calculating water fluxes or cumulative flow volumes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6DC556E-E37D-4E4C-A2FB-26F3D4F4C5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19550" y="2060734"/>
            <a:ext cx="4711700" cy="1422400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2E50693-B5D1-4043-B276-10308B66C0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8150" y="4147820"/>
            <a:ext cx="6794500" cy="154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7531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CD986-5FE9-B944-B62C-95F4E7030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Calculating water fluxes or cumulative flow volumes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79A362-26C6-0A4E-8B0C-C94BFAA565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1A71E7-E1C2-1B4D-BEF9-595E735D59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0480" y="1825625"/>
            <a:ext cx="9133840" cy="5074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4506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CD986-5FE9-B944-B62C-95F4E7030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Calculating water fluxes or cumulative flow volumes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D878E98-04FB-BE4F-B112-CCD2A82A7F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044424"/>
            <a:ext cx="10515600" cy="3913739"/>
          </a:xfrm>
        </p:spPr>
      </p:pic>
    </p:spTree>
    <p:extLst>
      <p:ext uri="{BB962C8B-B14F-4D97-AF65-F5344CB8AC3E}">
        <p14:creationId xmlns:p14="http://schemas.microsoft.com/office/powerpoint/2010/main" val="40279962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1ADFAE-7B7B-264E-BE12-AFFA3A037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Flow duration curves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658F51-D972-F246-AA2B-D2CFE0B7E2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Evaluating the importance of rare high flow events</a:t>
            </a:r>
          </a:p>
          <a:p>
            <a:r>
              <a:rPr lang="en-US" dirty="0"/>
              <a:t>Flow duration curves represent the percentage of the total flow that occurred in x% of the time corresponding to the highest flows</a:t>
            </a:r>
          </a:p>
        </p:txBody>
      </p:sp>
    </p:spTree>
    <p:extLst>
      <p:ext uri="{BB962C8B-B14F-4D97-AF65-F5344CB8AC3E}">
        <p14:creationId xmlns:p14="http://schemas.microsoft.com/office/powerpoint/2010/main" val="8212863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1ADFAE-7B7B-264E-BE12-AFFA3A037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Sorted flow rates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F50375C-1F50-A54C-A2B2-CDBB2043DF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79796" y="1825625"/>
            <a:ext cx="783240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1515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1ADFAE-7B7B-264E-BE12-AFFA3A037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Integration under sorted flow rates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D4E4084-BB4E-7E45-899B-8E55289B68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315705"/>
            <a:ext cx="10515600" cy="3371177"/>
          </a:xfrm>
        </p:spPr>
      </p:pic>
    </p:spTree>
    <p:extLst>
      <p:ext uri="{BB962C8B-B14F-4D97-AF65-F5344CB8AC3E}">
        <p14:creationId xmlns:p14="http://schemas.microsoft.com/office/powerpoint/2010/main" val="286415881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1ADFAE-7B7B-264E-BE12-AFFA3A037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Flow duration curves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9F173AD-A8EE-BF4E-AD7C-3A47785E2C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79796" y="1825625"/>
            <a:ext cx="783240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1215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CE0A87-A94E-4C47-97BE-91DFAC8F4E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R to make websites, write books and articles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D28F68-FA95-FB48-8843-66ECA686F2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0378" y="1690688"/>
            <a:ext cx="1969815" cy="226528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353239D-949D-FA4D-82BE-D145C9A32441}"/>
              </a:ext>
            </a:extLst>
          </p:cNvPr>
          <p:cNvSpPr txBox="1"/>
          <p:nvPr/>
        </p:nvSpPr>
        <p:spPr>
          <a:xfrm>
            <a:off x="5295399" y="1321356"/>
            <a:ext cx="1039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Websites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9AE800-2E4F-7048-8ADA-C688DFC1F2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8892" y="4296323"/>
            <a:ext cx="1971923" cy="226771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BAD0A16-E83D-2F4C-8C2E-6DCE0D83C7D0}"/>
              </a:ext>
            </a:extLst>
          </p:cNvPr>
          <p:cNvSpPr txBox="1"/>
          <p:nvPr/>
        </p:nvSpPr>
        <p:spPr>
          <a:xfrm>
            <a:off x="7727263" y="3844882"/>
            <a:ext cx="2295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Books, chaptered docs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A650382-F2AB-4A42-ABF5-28323EFF5D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1882" y="4200034"/>
            <a:ext cx="2011545" cy="226771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46724CB-D2B7-434E-A216-69155978A0CB}"/>
              </a:ext>
            </a:extLst>
          </p:cNvPr>
          <p:cNvSpPr txBox="1"/>
          <p:nvPr/>
        </p:nvSpPr>
        <p:spPr>
          <a:xfrm>
            <a:off x="2125866" y="3771309"/>
            <a:ext cx="883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Articles</a:t>
            </a:r>
          </a:p>
        </p:txBody>
      </p:sp>
    </p:spTree>
    <p:extLst>
      <p:ext uri="{BB962C8B-B14F-4D97-AF65-F5344CB8AC3E}">
        <p14:creationId xmlns:p14="http://schemas.microsoft.com/office/powerpoint/2010/main" val="177936374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1ADFAE-7B7B-264E-BE12-AFFA3A037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Flow duration curves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6549DF6-CA6B-E945-B627-D4745FD9D4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79796" y="1825625"/>
            <a:ext cx="7832408" cy="4351338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C49B6F6-7601-554D-BE4D-3C9F15BD0482}"/>
              </a:ext>
            </a:extLst>
          </p:cNvPr>
          <p:cNvCxnSpPr/>
          <p:nvPr/>
        </p:nvCxnSpPr>
        <p:spPr>
          <a:xfrm flipV="1">
            <a:off x="4663440" y="4053840"/>
            <a:ext cx="0" cy="122936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DE4508A-419D-B147-8B6C-0F86CEAB19C4}"/>
              </a:ext>
            </a:extLst>
          </p:cNvPr>
          <p:cNvGrpSpPr/>
          <p:nvPr/>
        </p:nvGrpSpPr>
        <p:grpSpPr>
          <a:xfrm>
            <a:off x="1204346" y="3859014"/>
            <a:ext cx="3438774" cy="369332"/>
            <a:chOff x="1204346" y="3859014"/>
            <a:chExt cx="3438774" cy="369332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5F0E1702-49A1-A64E-A81A-AEC74C022553}"/>
                </a:ext>
              </a:extLst>
            </p:cNvPr>
            <p:cNvCxnSpPr/>
            <p:nvPr/>
          </p:nvCxnSpPr>
          <p:spPr>
            <a:xfrm flipH="1">
              <a:off x="1788160" y="4043680"/>
              <a:ext cx="2854960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1352F25-49E6-B845-8B31-A9EFA1A4A54F}"/>
                </a:ext>
              </a:extLst>
            </p:cNvPr>
            <p:cNvSpPr txBox="1"/>
            <p:nvPr/>
          </p:nvSpPr>
          <p:spPr>
            <a:xfrm>
              <a:off x="1204346" y="3859014"/>
              <a:ext cx="5838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41%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69685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ED6002-B2CF-2E43-8082-EEE743328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Chemographs</a:t>
            </a:r>
            <a:r>
              <a:rPr lang="en-US" dirty="0"/>
              <a:t> and concentration levels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86FF5FB-7ABC-0A43-BD8D-BB12271B2C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79796" y="1825625"/>
            <a:ext cx="783240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18800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5A2DF-F5E4-5044-957D-43C376D082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Dilution effect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7C71295-1975-AD42-8810-847548C7FE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79796" y="1825625"/>
            <a:ext cx="783240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26887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751A9B-CE31-3943-9AC5-5118DACDE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Concentration effect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97DF3AE-43A0-3344-81A7-90DD3D09A7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79796" y="1825625"/>
            <a:ext cx="783240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97330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35BDB2-45D1-734A-88B0-70EC7E407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Cumulative Loads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1D11E87-E213-DC44-ABEB-C3393FDF99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68872" y="2465541"/>
            <a:ext cx="2781300" cy="7112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3A8C7D2-73B2-974B-B11A-86FE3B1F88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2600" y="3951594"/>
            <a:ext cx="8686800" cy="124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97872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9286F5-25E3-B740-8CA1-FC1E0B9AD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Arithmetic average vs Flow Weighted Average Concentration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65D937D-2768-0C4D-AFDF-019EFD0321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91000" y="3378994"/>
            <a:ext cx="3810000" cy="1244600"/>
          </a:xfrm>
        </p:spPr>
      </p:pic>
    </p:spTree>
    <p:extLst>
      <p:ext uri="{BB962C8B-B14F-4D97-AF65-F5344CB8AC3E}">
        <p14:creationId xmlns:p14="http://schemas.microsoft.com/office/powerpoint/2010/main" val="282962986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4AD82-83C3-FB47-A0A7-B890345CA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Calculating loads without continuous concentrations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E0E532-649B-F14B-8707-3E46D27896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Load ~ Volume x arithmetic average</a:t>
            </a:r>
          </a:p>
          <a:p>
            <a:r>
              <a:rPr lang="en-US" dirty="0"/>
              <a:t>Underestimates loads when </a:t>
            </a:r>
            <a:r>
              <a:rPr lang="en-US" dirty="0">
                <a:solidFill>
                  <a:srgbClr val="FF0000"/>
                </a:solidFill>
              </a:rPr>
              <a:t>concentration</a:t>
            </a:r>
            <a:r>
              <a:rPr lang="en-US" dirty="0"/>
              <a:t> effect</a:t>
            </a:r>
          </a:p>
          <a:p>
            <a:r>
              <a:rPr lang="en-US" dirty="0"/>
              <a:t>Overestimates loads when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dilution</a:t>
            </a:r>
            <a:r>
              <a:rPr lang="en-US" dirty="0"/>
              <a:t> effect</a:t>
            </a:r>
          </a:p>
        </p:txBody>
      </p:sp>
    </p:spTree>
    <p:extLst>
      <p:ext uri="{BB962C8B-B14F-4D97-AF65-F5344CB8AC3E}">
        <p14:creationId xmlns:p14="http://schemas.microsoft.com/office/powerpoint/2010/main" val="371803832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87C4CF0-3B87-A342-A734-4D4E53F458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267" b="50150"/>
          <a:stretch/>
        </p:blipFill>
        <p:spPr>
          <a:xfrm>
            <a:off x="3774474" y="843469"/>
            <a:ext cx="4572000" cy="5091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16866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31B745D-311A-4C4F-B6D2-62A312E6D7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199" b="49790"/>
          <a:stretch/>
        </p:blipFill>
        <p:spPr>
          <a:xfrm>
            <a:off x="3810000" y="918529"/>
            <a:ext cx="4572000" cy="5020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19776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05E68CB-001F-674C-91A2-2E225A79B7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400" b="50030"/>
          <a:stretch/>
        </p:blipFill>
        <p:spPr>
          <a:xfrm>
            <a:off x="3810000" y="870033"/>
            <a:ext cx="4572000" cy="5117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3342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D8D1F-762A-1C4E-BBE8-2174A6B379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this </a:t>
            </a:r>
            <a:r>
              <a:rPr lang="en-US" sz="3600" i="1" dirty="0"/>
              <a:t>***</a:t>
            </a:r>
            <a:r>
              <a:rPr lang="en-US" dirty="0">
                <a:solidFill>
                  <a:srgbClr val="00B050"/>
                </a:solidFill>
              </a:rPr>
              <a:t>down</a:t>
            </a:r>
            <a:r>
              <a:rPr lang="en-US" dirty="0"/>
              <a:t> business?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958485-583F-F94D-8FC5-919D409618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79531"/>
            <a:ext cx="10515600" cy="3097431"/>
          </a:xfrm>
        </p:spPr>
        <p:txBody>
          <a:bodyPr/>
          <a:lstStyle/>
          <a:p>
            <a:r>
              <a:rPr lang="en-US" dirty="0"/>
              <a:t>It starts with Mark</a:t>
            </a:r>
            <a:r>
              <a:rPr lang="en-US" dirty="0">
                <a:solidFill>
                  <a:srgbClr val="FF0000"/>
                </a:solidFill>
              </a:rPr>
              <a:t>up</a:t>
            </a:r>
            <a:r>
              <a:rPr lang="en-US" dirty="0"/>
              <a:t> language!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450404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05E68CB-001F-674C-91A2-2E225A79B7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b="50270"/>
          <a:stretch/>
        </p:blipFill>
        <p:spPr>
          <a:xfrm>
            <a:off x="3810000" y="902730"/>
            <a:ext cx="4572000" cy="5052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58389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9286F5-25E3-B740-8CA1-FC1E0B9AD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Arithmetic average vs Flow Weighted Average Concentration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65D937D-2768-0C4D-AFDF-019EFD0321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91000" y="3378994"/>
            <a:ext cx="3810000" cy="1244600"/>
          </a:xfrm>
        </p:spPr>
      </p:pic>
    </p:spTree>
    <p:extLst>
      <p:ext uri="{BB962C8B-B14F-4D97-AF65-F5344CB8AC3E}">
        <p14:creationId xmlns:p14="http://schemas.microsoft.com/office/powerpoint/2010/main" val="2209193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A5794-5C9B-784A-8DAC-170028D92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Mark</a:t>
            </a:r>
            <a:r>
              <a:rPr lang="en-US" dirty="0">
                <a:solidFill>
                  <a:srgbClr val="FF0000"/>
                </a:solidFill>
              </a:rPr>
              <a:t>up</a:t>
            </a:r>
            <a:r>
              <a:rPr lang="en-US" dirty="0"/>
              <a:t> language?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5DD21BC-0378-984C-A483-595AA975CB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8279"/>
          <a:stretch/>
        </p:blipFill>
        <p:spPr>
          <a:xfrm>
            <a:off x="680326" y="1709020"/>
            <a:ext cx="10579100" cy="159122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AD71BA36-6717-1A4E-B619-56C2968027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6" y="3825765"/>
            <a:ext cx="10673474" cy="2351197"/>
          </a:xfrm>
        </p:spPr>
        <p:txBody>
          <a:bodyPr>
            <a:normAutofit/>
          </a:bodyPr>
          <a:lstStyle/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&lt;div id="what-is-the-markdown-language" class="section level2"&gt; &lt;h2&gt;What is the Markdown language?&lt;/h2&gt; &lt;p&gt;I borrow ... from &lt;a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href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="http://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www.stat.cmu.edu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/~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cshalizi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rmarkdown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/"&gt;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Dr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Shalizi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&lt;/a&gt; from ...&lt;/p&gt; &lt;p&gt;Many ...that of &lt;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em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&gt;marking up&lt;/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em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&gt; text. The essential idea in a &lt;strong&gt;mark-up language&lt;/strong&gt; is that it consists of ordinary text, &lt;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em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&gt;plus&lt;/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em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&gt; signs which indicate how to change the formatting or meaning of the text. Some mark-up languages, like HTML (Hyper-Text Markup Language) use very obtrusive markup; others, like the language called &lt;strong&gt;Markdown&lt;/strong&gt;, are more subtle.&lt;/p&gt; &lt;/div&gt;</a:t>
            </a:r>
          </a:p>
        </p:txBody>
      </p:sp>
    </p:spTree>
    <p:extLst>
      <p:ext uri="{BB962C8B-B14F-4D97-AF65-F5344CB8AC3E}">
        <p14:creationId xmlns:p14="http://schemas.microsoft.com/office/powerpoint/2010/main" val="15277474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A7632-8480-044F-9CF2-FD31A93FF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</a:t>
            </a:r>
            <a:r>
              <a:rPr lang="en-US" dirty="0">
                <a:solidFill>
                  <a:srgbClr val="FF0000"/>
                </a:solidFill>
              </a:rPr>
              <a:t>up</a:t>
            </a:r>
            <a:r>
              <a:rPr lang="en-US" dirty="0"/>
              <a:t>, Mark</a:t>
            </a:r>
            <a:r>
              <a:rPr lang="en-US" dirty="0">
                <a:solidFill>
                  <a:srgbClr val="00B050"/>
                </a:solidFill>
              </a:rPr>
              <a:t>down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1F2352-F1F0-4C4C-BD8F-0ADCB2C885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Play on word!</a:t>
            </a:r>
          </a:p>
          <a:p>
            <a:r>
              <a:rPr lang="en-US" dirty="0"/>
              <a:t>Mark</a:t>
            </a:r>
            <a:r>
              <a:rPr lang="en-US" dirty="0">
                <a:solidFill>
                  <a:srgbClr val="FF0000"/>
                </a:solidFill>
              </a:rPr>
              <a:t>up</a:t>
            </a:r>
            <a:r>
              <a:rPr lang="en-US" dirty="0"/>
              <a:t>: a bit on the complicated side (HTML, </a:t>
            </a:r>
            <a:r>
              <a:rPr lang="en-US" dirty="0" err="1"/>
              <a:t>LaTeX</a:t>
            </a:r>
            <a:r>
              <a:rPr lang="en-US" dirty="0"/>
              <a:t>, others)</a:t>
            </a:r>
          </a:p>
          <a:p>
            <a:r>
              <a:rPr lang="en-US" dirty="0"/>
              <a:t>Mark</a:t>
            </a:r>
            <a:r>
              <a:rPr lang="en-US" dirty="0">
                <a:solidFill>
                  <a:srgbClr val="00B050"/>
                </a:solidFill>
              </a:rPr>
              <a:t>down: </a:t>
            </a:r>
            <a:r>
              <a:rPr lang="en-US" dirty="0"/>
              <a:t>the idea is to make things simple:</a:t>
            </a:r>
          </a:p>
          <a:p>
            <a:pPr lvl="1"/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&lt;div id="what-is-the-markdown-language" class="section level2"&gt; &lt;h2&gt;What is the Markdown language?&lt;/h2&gt;</a:t>
            </a:r>
          </a:p>
          <a:p>
            <a:pPr lvl="1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Becomes</a:t>
            </a:r>
          </a:p>
          <a:p>
            <a:pPr lvl="1"/>
            <a:endParaRPr lang="en-US" dirty="0"/>
          </a:p>
          <a:p>
            <a:pPr lvl="1"/>
            <a:r>
              <a:rPr lang="en-US" dirty="0">
                <a:solidFill>
                  <a:srgbClr val="00B050"/>
                </a:solidFill>
              </a:rPr>
              <a:t>## What is the Markdown language?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5253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C9CAB-06A6-3D43-B1B9-F2E7DD23A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code, several output formats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688456-649D-6C4C-818F-C42043A43E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Markdown .md format recognized by many interpreter codes</a:t>
            </a:r>
          </a:p>
          <a:p>
            <a:r>
              <a:rPr lang="en-US" dirty="0" err="1"/>
              <a:t>Rmarkdown</a:t>
            </a:r>
            <a:r>
              <a:rPr lang="en-US" dirty="0"/>
              <a:t> example outputs:</a:t>
            </a:r>
          </a:p>
          <a:p>
            <a:pPr lvl="1"/>
            <a:r>
              <a:rPr lang="en-US" dirty="0"/>
              <a:t>Documents:</a:t>
            </a:r>
          </a:p>
          <a:p>
            <a:pPr lvl="2"/>
            <a:r>
              <a:rPr lang="en-US" dirty="0"/>
              <a:t>Html documents</a:t>
            </a:r>
          </a:p>
          <a:p>
            <a:pPr lvl="2"/>
            <a:r>
              <a:rPr lang="en-US" dirty="0"/>
              <a:t>Pdf document (via </a:t>
            </a:r>
            <a:r>
              <a:rPr lang="en-US" dirty="0" err="1"/>
              <a:t>LaTeX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Word document</a:t>
            </a:r>
          </a:p>
          <a:p>
            <a:pPr lvl="2"/>
            <a:r>
              <a:rPr lang="en-US" dirty="0" err="1"/>
              <a:t>epub</a:t>
            </a:r>
            <a:endParaRPr lang="en-US" dirty="0"/>
          </a:p>
          <a:p>
            <a:pPr lvl="1"/>
            <a:r>
              <a:rPr lang="en-US" dirty="0"/>
              <a:t>Presentations:</a:t>
            </a:r>
          </a:p>
          <a:p>
            <a:pPr lvl="2"/>
            <a:r>
              <a:rPr lang="en-US" dirty="0" err="1"/>
              <a:t>Ioslides_presentations</a:t>
            </a:r>
            <a:endParaRPr lang="en-US" dirty="0"/>
          </a:p>
          <a:p>
            <a:pPr lvl="2"/>
            <a:r>
              <a:rPr lang="en-US" dirty="0"/>
              <a:t>Power point presentations</a:t>
            </a:r>
          </a:p>
          <a:p>
            <a:pPr lvl="1"/>
            <a:r>
              <a:rPr lang="en-US" dirty="0"/>
              <a:t>Other:</a:t>
            </a:r>
          </a:p>
          <a:p>
            <a:pPr lvl="2"/>
            <a:r>
              <a:rPr lang="en-US" dirty="0"/>
              <a:t>Interactive dashboards</a:t>
            </a:r>
          </a:p>
          <a:p>
            <a:pPr lvl="2"/>
            <a:r>
              <a:rPr lang="en-US" dirty="0" err="1"/>
              <a:t>Github_documents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5724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51B4CE9-CFBB-254B-87D1-0B50C22AE8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75431"/>
            <a:ext cx="12192000" cy="3075917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C1C7CE-2684-0D46-BD4E-D033D0991E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96218"/>
            <a:ext cx="10515600" cy="1001658"/>
          </a:xfrm>
        </p:spPr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www.rstudio.com</a:t>
            </a:r>
            <a:r>
              <a:rPr lang="en-US" dirty="0"/>
              <a:t>/</a:t>
            </a:r>
            <a:r>
              <a:rPr lang="en-US" dirty="0" err="1"/>
              <a:t>wp</a:t>
            </a:r>
            <a:r>
              <a:rPr lang="en-US" dirty="0"/>
              <a:t>-content/uploads/2015/02/</a:t>
            </a:r>
            <a:r>
              <a:rPr lang="en-US" dirty="0" err="1"/>
              <a:t>rmarkdown-cheatsheet.pdf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54208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5753</TotalTime>
  <Words>821</Words>
  <Application>Microsoft Macintosh PowerPoint</Application>
  <PresentationFormat>Widescreen</PresentationFormat>
  <Paragraphs>115</Paragraphs>
  <Slides>51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5" baseType="lpstr">
      <vt:lpstr>Arial</vt:lpstr>
      <vt:lpstr>Calibri</vt:lpstr>
      <vt:lpstr>Calibri Light</vt:lpstr>
      <vt:lpstr>Office Theme</vt:lpstr>
      <vt:lpstr>Introduction to variability of flows and concentrations in watersheds using R markdown</vt:lpstr>
      <vt:lpstr>Download R</vt:lpstr>
      <vt:lpstr>Download RStudio</vt:lpstr>
      <vt:lpstr>Using R to make websites, write books and articles</vt:lpstr>
      <vt:lpstr>What’s this ***down business?</vt:lpstr>
      <vt:lpstr>What is the Markup language?</vt:lpstr>
      <vt:lpstr>Markup, Markdown</vt:lpstr>
      <vt:lpstr>One code, several output formats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basic structure</vt:lpstr>
      <vt:lpstr>Rmarkdown starter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Downloading all necessary packages</vt:lpstr>
      <vt:lpstr>Downloading all necessary packages</vt:lpstr>
      <vt:lpstr>Introduction to hydrographs, chemographs, concentrations, and loads</vt:lpstr>
      <vt:lpstr>Hydrograph</vt:lpstr>
      <vt:lpstr>Hydrograph</vt:lpstr>
      <vt:lpstr>Characteristics of a hydrograph</vt:lpstr>
      <vt:lpstr>Actual hydrograph over an entire year</vt:lpstr>
      <vt:lpstr>Calculating water fluxes or cumulative flow volumes</vt:lpstr>
      <vt:lpstr>Calculating water fluxes or cumulative flow volumes</vt:lpstr>
      <vt:lpstr>Calculating water fluxes or cumulative flow volumes</vt:lpstr>
      <vt:lpstr>Flow duration curves</vt:lpstr>
      <vt:lpstr>Sorted flow rates</vt:lpstr>
      <vt:lpstr>Integration under sorted flow rates</vt:lpstr>
      <vt:lpstr>Flow duration curves</vt:lpstr>
      <vt:lpstr>Flow duration curves</vt:lpstr>
      <vt:lpstr>Chemographs and concentration levels</vt:lpstr>
      <vt:lpstr>Dilution effect</vt:lpstr>
      <vt:lpstr>Concentration effect</vt:lpstr>
      <vt:lpstr>Cumulative Loads</vt:lpstr>
      <vt:lpstr>Arithmetic average vs Flow Weighted Average Concentration</vt:lpstr>
      <vt:lpstr>Calculating loads without continuous concentrations</vt:lpstr>
      <vt:lpstr>PowerPoint Presentation</vt:lpstr>
      <vt:lpstr>PowerPoint Presentation</vt:lpstr>
      <vt:lpstr>PowerPoint Presentation</vt:lpstr>
      <vt:lpstr>PowerPoint Presentation</vt:lpstr>
      <vt:lpstr>Arithmetic average vs Flow Weighted Average Concentration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Writing scientific articles, books, and websites in R: an intro to reproducible research</dc:title>
  <dc:creator>Microsoft Office User</dc:creator>
  <cp:lastModifiedBy>Microsoft Office User</cp:lastModifiedBy>
  <cp:revision>33</cp:revision>
  <dcterms:created xsi:type="dcterms:W3CDTF">2018-12-15T02:01:26Z</dcterms:created>
  <dcterms:modified xsi:type="dcterms:W3CDTF">2021-04-01T16:10:43Z</dcterms:modified>
</cp:coreProperties>
</file>